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3"/>
  </p:notesMasterIdLst>
  <p:sldIdLst>
    <p:sldId id="256" r:id="rId2"/>
    <p:sldId id="257" r:id="rId3"/>
    <p:sldId id="261" r:id="rId4"/>
    <p:sldId id="262" r:id="rId5"/>
    <p:sldId id="259" r:id="rId6"/>
    <p:sldId id="260" r:id="rId7"/>
    <p:sldId id="258" r:id="rId8"/>
    <p:sldId id="263" r:id="rId9"/>
    <p:sldId id="264" r:id="rId10"/>
    <p:sldId id="265" r:id="rId11"/>
    <p:sldId id="266"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882"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A78601-877C-4EDE-97C0-4D0367A6604F}" type="datetimeFigureOut">
              <a:rPr lang="es-MX" smtClean="0"/>
              <a:t>02/02/2015</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6C3902-6426-4BF8-ACD5-0C01D8906D1E}" type="slidenum">
              <a:rPr lang="es-MX" smtClean="0"/>
              <a:t>‹Nº›</a:t>
            </a:fld>
            <a:endParaRPr lang="es-MX"/>
          </a:p>
        </p:txBody>
      </p:sp>
    </p:spTree>
    <p:extLst>
      <p:ext uri="{BB962C8B-B14F-4D97-AF65-F5344CB8AC3E}">
        <p14:creationId xmlns:p14="http://schemas.microsoft.com/office/powerpoint/2010/main" val="3542212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216C3902-6426-4BF8-ACD5-0C01D8906D1E}" type="slidenum">
              <a:rPr lang="es-MX" smtClean="0"/>
              <a:t>11</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97EFEB2A-74A2-4B57-A327-64F468AF1BAB}" type="datetimeFigureOut">
              <a:rPr lang="es-MX" smtClean="0"/>
              <a:t>02/02/2015</a:t>
            </a:fld>
            <a:endParaRPr lang="es-MX"/>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MX"/>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46718809-E460-4E94-A27F-CDF92EDE6C87}"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transition>
    <p:checke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7EFEB2A-74A2-4B57-A327-64F468AF1BAB}" type="datetimeFigureOut">
              <a:rPr lang="es-MX" smtClean="0"/>
              <a:t>02/02/2015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6718809-E460-4E94-A27F-CDF92EDE6C87}" type="slidenum">
              <a:rPr lang="es-MX" smtClean="0"/>
              <a:t>‹Nº›</a:t>
            </a:fld>
            <a:endParaRPr lang="es-MX"/>
          </a:p>
        </p:txBody>
      </p:sp>
    </p:spTree>
  </p:cSld>
  <p:clrMapOvr>
    <a:masterClrMapping/>
  </p:clrMapOvr>
  <p:transition>
    <p:checke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7EFEB2A-74A2-4B57-A327-64F468AF1BAB}" type="datetimeFigureOut">
              <a:rPr lang="es-MX" smtClean="0"/>
              <a:t>02/02/2015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6718809-E460-4E94-A27F-CDF92EDE6C87}" type="slidenum">
              <a:rPr lang="es-MX" smtClean="0"/>
              <a:t>‹Nº›</a:t>
            </a:fld>
            <a:endParaRPr lang="es-MX"/>
          </a:p>
        </p:txBody>
      </p:sp>
    </p:spTree>
  </p:cSld>
  <p:clrMapOvr>
    <a:masterClrMapping/>
  </p:clrMapOvr>
  <p:transition>
    <p:checke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97EFEB2A-74A2-4B57-A327-64F468AF1BAB}" type="datetimeFigureOut">
              <a:rPr lang="es-MX" smtClean="0"/>
              <a:t>02/02/2015</a:t>
            </a:fld>
            <a:endParaRPr lang="es-MX"/>
          </a:p>
        </p:txBody>
      </p:sp>
      <p:sp>
        <p:nvSpPr>
          <p:cNvPr id="9" name="8 Marcador de número de diapositiva"/>
          <p:cNvSpPr>
            <a:spLocks noGrp="1"/>
          </p:cNvSpPr>
          <p:nvPr>
            <p:ph type="sldNum" sz="quarter" idx="15"/>
          </p:nvPr>
        </p:nvSpPr>
        <p:spPr/>
        <p:txBody>
          <a:bodyPr rtlCol="0"/>
          <a:lstStyle/>
          <a:p>
            <a:fld id="{46718809-E460-4E94-A27F-CDF92EDE6C87}" type="slidenum">
              <a:rPr lang="es-MX" smtClean="0"/>
              <a:t>‹Nº›</a:t>
            </a:fld>
            <a:endParaRPr lang="es-MX"/>
          </a:p>
        </p:txBody>
      </p:sp>
      <p:sp>
        <p:nvSpPr>
          <p:cNvPr id="10" name="9 Marcador de pie de página"/>
          <p:cNvSpPr>
            <a:spLocks noGrp="1"/>
          </p:cNvSpPr>
          <p:nvPr>
            <p:ph type="ftr" sz="quarter" idx="16"/>
          </p:nvPr>
        </p:nvSpPr>
        <p:spPr/>
        <p:txBody>
          <a:bodyPr rtlCol="0"/>
          <a:lstStyle/>
          <a:p>
            <a:endParaRPr lang="es-MX"/>
          </a:p>
        </p:txBody>
      </p:sp>
    </p:spTree>
  </p:cSld>
  <p:clrMapOvr>
    <a:masterClrMapping/>
  </p:clrMapOvr>
  <p:transition>
    <p:checke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97EFEB2A-74A2-4B57-A327-64F468AF1BAB}" type="datetimeFigureOut">
              <a:rPr lang="es-MX" smtClean="0"/>
              <a:t>02/02/2015</a:t>
            </a:fld>
            <a:endParaRPr lang="es-MX"/>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MX"/>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46718809-E460-4E94-A27F-CDF92EDE6C87}"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transition>
    <p:checke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97EFEB2A-74A2-4B57-A327-64F468AF1BAB}" type="datetimeFigureOut">
              <a:rPr lang="es-MX" smtClean="0"/>
              <a:t>02/02/2015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6718809-E460-4E94-A27F-CDF92EDE6C87}" type="slidenum">
              <a:rPr lang="es-MX" smtClean="0"/>
              <a:t>‹Nº›</a:t>
            </a:fld>
            <a:endParaRPr lang="es-MX"/>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transition>
    <p:checke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97EFEB2A-74A2-4B57-A327-64F468AF1BAB}" type="datetimeFigureOut">
              <a:rPr lang="es-MX" smtClean="0"/>
              <a:t>02/02/2015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46718809-E460-4E94-A27F-CDF92EDE6C87}" type="slidenum">
              <a:rPr lang="es-MX" smtClean="0"/>
              <a:t>‹Nº›</a:t>
            </a:fld>
            <a:endParaRPr lang="es-MX"/>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transition>
    <p:checke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97EFEB2A-74A2-4B57-A327-64F468AF1BAB}" type="datetimeFigureOut">
              <a:rPr lang="es-MX" smtClean="0"/>
              <a:t>02/02/2015</a:t>
            </a:fld>
            <a:endParaRPr lang="es-MX"/>
          </a:p>
        </p:txBody>
      </p:sp>
      <p:sp>
        <p:nvSpPr>
          <p:cNvPr id="7" name="6 Marcador de número de diapositiva"/>
          <p:cNvSpPr>
            <a:spLocks noGrp="1"/>
          </p:cNvSpPr>
          <p:nvPr>
            <p:ph type="sldNum" sz="quarter" idx="11"/>
          </p:nvPr>
        </p:nvSpPr>
        <p:spPr/>
        <p:txBody>
          <a:bodyPr rtlCol="0"/>
          <a:lstStyle/>
          <a:p>
            <a:fld id="{46718809-E460-4E94-A27F-CDF92EDE6C87}" type="slidenum">
              <a:rPr lang="es-MX" smtClean="0"/>
              <a:t>‹Nº›</a:t>
            </a:fld>
            <a:endParaRPr lang="es-MX"/>
          </a:p>
        </p:txBody>
      </p:sp>
      <p:sp>
        <p:nvSpPr>
          <p:cNvPr id="8" name="7 Marcador de pie de página"/>
          <p:cNvSpPr>
            <a:spLocks noGrp="1"/>
          </p:cNvSpPr>
          <p:nvPr>
            <p:ph type="ftr" sz="quarter" idx="12"/>
          </p:nvPr>
        </p:nvSpPr>
        <p:spPr/>
        <p:txBody>
          <a:bodyPr rtlCol="0"/>
          <a:lstStyle/>
          <a:p>
            <a:endParaRPr lang="es-MX"/>
          </a:p>
        </p:txBody>
      </p:sp>
    </p:spTree>
  </p:cSld>
  <p:clrMapOvr>
    <a:masterClrMapping/>
  </p:clrMapOvr>
  <p:transition>
    <p:checke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7EFEB2A-74A2-4B57-A327-64F468AF1BAB}" type="datetimeFigureOut">
              <a:rPr lang="es-MX" smtClean="0"/>
              <a:t>02/02/2015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46718809-E460-4E94-A27F-CDF92EDE6C87}" type="slidenum">
              <a:rPr lang="es-MX" smtClean="0"/>
              <a:t>‹Nº›</a:t>
            </a:fld>
            <a:endParaRPr lang="es-MX"/>
          </a:p>
        </p:txBody>
      </p:sp>
    </p:spTree>
  </p:cSld>
  <p:clrMapOvr>
    <a:masterClrMapping/>
  </p:clrMapOvr>
  <p:transition>
    <p:checke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97EFEB2A-74A2-4B57-A327-64F468AF1BAB}" type="datetimeFigureOut">
              <a:rPr lang="es-MX" smtClean="0"/>
              <a:t>02/02/2015</a:t>
            </a:fld>
            <a:endParaRPr lang="es-MX"/>
          </a:p>
        </p:txBody>
      </p:sp>
      <p:sp>
        <p:nvSpPr>
          <p:cNvPr id="22" name="21 Marcador de número de diapositiva"/>
          <p:cNvSpPr>
            <a:spLocks noGrp="1"/>
          </p:cNvSpPr>
          <p:nvPr>
            <p:ph type="sldNum" sz="quarter" idx="15"/>
          </p:nvPr>
        </p:nvSpPr>
        <p:spPr/>
        <p:txBody>
          <a:bodyPr rtlCol="0"/>
          <a:lstStyle/>
          <a:p>
            <a:fld id="{46718809-E460-4E94-A27F-CDF92EDE6C87}" type="slidenum">
              <a:rPr lang="es-MX" smtClean="0"/>
              <a:t>‹Nº›</a:t>
            </a:fld>
            <a:endParaRPr lang="es-MX"/>
          </a:p>
        </p:txBody>
      </p:sp>
      <p:sp>
        <p:nvSpPr>
          <p:cNvPr id="23" name="22 Marcador de pie de página"/>
          <p:cNvSpPr>
            <a:spLocks noGrp="1"/>
          </p:cNvSpPr>
          <p:nvPr>
            <p:ph type="ftr" sz="quarter" idx="16"/>
          </p:nvPr>
        </p:nvSpPr>
        <p:spPr/>
        <p:txBody>
          <a:bodyPr rtlCol="0"/>
          <a:lstStyle/>
          <a:p>
            <a:endParaRPr lang="es-MX"/>
          </a:p>
        </p:txBody>
      </p:sp>
    </p:spTree>
  </p:cSld>
  <p:clrMapOvr>
    <a:overrideClrMapping bg1="lt1" tx1="dk1" bg2="lt2" tx2="dk2" accent1="accent1" accent2="accent2" accent3="accent3" accent4="accent4" accent5="accent5" accent6="accent6" hlink="hlink" folHlink="folHlink"/>
  </p:clrMapOvr>
  <p:transition>
    <p:checke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97EFEB2A-74A2-4B57-A327-64F468AF1BAB}" type="datetimeFigureOut">
              <a:rPr lang="es-MX" smtClean="0"/>
              <a:t>02/02/2015</a:t>
            </a:fld>
            <a:endParaRPr lang="es-MX"/>
          </a:p>
        </p:txBody>
      </p:sp>
      <p:sp>
        <p:nvSpPr>
          <p:cNvPr id="18" name="17 Marcador de número de diapositiva"/>
          <p:cNvSpPr>
            <a:spLocks noGrp="1"/>
          </p:cNvSpPr>
          <p:nvPr>
            <p:ph type="sldNum" sz="quarter" idx="11"/>
          </p:nvPr>
        </p:nvSpPr>
        <p:spPr/>
        <p:txBody>
          <a:bodyPr rtlCol="0"/>
          <a:lstStyle/>
          <a:p>
            <a:fld id="{46718809-E460-4E94-A27F-CDF92EDE6C87}" type="slidenum">
              <a:rPr lang="es-MX" smtClean="0"/>
              <a:t>‹Nº›</a:t>
            </a:fld>
            <a:endParaRPr lang="es-MX"/>
          </a:p>
        </p:txBody>
      </p:sp>
      <p:sp>
        <p:nvSpPr>
          <p:cNvPr id="21" name="20 Marcador de pie de página"/>
          <p:cNvSpPr>
            <a:spLocks noGrp="1"/>
          </p:cNvSpPr>
          <p:nvPr>
            <p:ph type="ftr" sz="quarter" idx="12"/>
          </p:nvPr>
        </p:nvSpPr>
        <p:spPr/>
        <p:txBody>
          <a:bodyPr rtlCol="0"/>
          <a:lstStyle/>
          <a:p>
            <a:endParaRPr lang="es-MX"/>
          </a:p>
        </p:txBody>
      </p:sp>
    </p:spTree>
  </p:cSld>
  <p:clrMapOvr>
    <a:masterClrMapping/>
  </p:clrMapOvr>
  <p:transition>
    <p:checke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7EFEB2A-74A2-4B57-A327-64F468AF1BAB}" type="datetimeFigureOut">
              <a:rPr lang="es-MX" smtClean="0"/>
              <a:t>02/02/2015</a:t>
            </a:fld>
            <a:endParaRPr lang="es-MX"/>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MX"/>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6718809-E460-4E94-A27F-CDF92EDE6C87}"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checker dir="vert"/>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pPr algn="r"/>
            <a:r>
              <a:rPr lang="es-MX" sz="4000" b="0" cap="none" dirty="0" smtClean="0">
                <a:solidFill>
                  <a:schemeClr val="accent6"/>
                </a:solidFill>
              </a:rPr>
              <a:t>REPORTE DE VISITAS</a:t>
            </a:r>
            <a:endParaRPr lang="es-MX" sz="4000" b="0" cap="none" dirty="0">
              <a:solidFill>
                <a:schemeClr val="accent6"/>
              </a:solidFill>
            </a:endParaRPr>
          </a:p>
        </p:txBody>
      </p:sp>
      <p:sp>
        <p:nvSpPr>
          <p:cNvPr id="3" name="2 Subtítulo"/>
          <p:cNvSpPr>
            <a:spLocks noGrp="1"/>
          </p:cNvSpPr>
          <p:nvPr>
            <p:ph type="subTitle" idx="1"/>
          </p:nvPr>
        </p:nvSpPr>
        <p:spPr>
          <a:xfrm>
            <a:off x="2286000" y="5153744"/>
            <a:ext cx="6172200" cy="1371600"/>
          </a:xfrm>
        </p:spPr>
        <p:txBody>
          <a:bodyPr/>
          <a:lstStyle/>
          <a:p>
            <a:pPr algn="r"/>
            <a:r>
              <a:rPr lang="es-MX" dirty="0" smtClean="0"/>
              <a:t>Jiménez Maldonado Xochitl Gabriela</a:t>
            </a:r>
          </a:p>
          <a:p>
            <a:pPr algn="r"/>
            <a:r>
              <a:rPr lang="es-MX" dirty="0" smtClean="0"/>
              <a:t>Técnico en Urgencias Médicas</a:t>
            </a:r>
            <a:endParaRPr lang="es-MX" dirty="0"/>
          </a:p>
        </p:txBody>
      </p:sp>
    </p:spTree>
  </p:cSld>
  <p:clrMapOvr>
    <a:masterClrMapping/>
  </p:clrMapOvr>
  <p:transition>
    <p:checke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normAutofit/>
          </a:bodyPr>
          <a:lstStyle/>
          <a:p>
            <a:pPr algn="just"/>
            <a:r>
              <a:rPr lang="es-MX" dirty="0" smtClean="0">
                <a:latin typeface="Times New Roman" pitchFamily="18" charset="0"/>
                <a:cs typeface="Times New Roman" pitchFamily="18" charset="0"/>
              </a:rPr>
              <a:t>Antes de entrar a la zona blanca hay que asomarse por la ventana para ver si no hay nadie en la puerta del otro lado, y aún así dar un grito de advertencia de que vas a entrar por si llegara a ver alguien que no se alcanzó a ver.</a:t>
            </a:r>
          </a:p>
          <a:p>
            <a:pPr algn="just"/>
            <a:r>
              <a:rPr lang="es-MX" dirty="0" smtClean="0">
                <a:latin typeface="Times New Roman" pitchFamily="18" charset="0"/>
                <a:cs typeface="Times New Roman" pitchFamily="18" charset="0"/>
              </a:rPr>
              <a:t>Una vez adentro, en la mesa de riño va a estar un bulto esterilizado ya abierto, l o primero que se va a encontrar van a ser unas comprensas para secarnos las manos, nos secamos con movimientos esponjeados y la dejamos caer. Después se va a encontrar la bata quirúrgica, nos la vamos a poner, pero nunca vamos a sacra las manos de ella y usando la una técnica que se llama técnica cerrada, nos vamos a colocar los guantes .</a:t>
            </a:r>
          </a:p>
          <a:p>
            <a:pPr algn="just">
              <a:buNone/>
            </a:pPr>
            <a:endParaRPr lang="es-MX" dirty="0" smtClean="0">
              <a:latin typeface="Times New Roman" pitchFamily="18" charset="0"/>
              <a:cs typeface="Times New Roman" pitchFamily="18" charset="0"/>
            </a:endParaRPr>
          </a:p>
        </p:txBody>
      </p:sp>
      <p:sp>
        <p:nvSpPr>
          <p:cNvPr id="4" name="1 Título"/>
          <p:cNvSpPr>
            <a:spLocks noGrp="1"/>
          </p:cNvSpPr>
          <p:nvPr>
            <p:ph type="title"/>
          </p:nvPr>
        </p:nvSpPr>
        <p:spPr/>
        <p:txBody>
          <a:bodyPr>
            <a:normAutofit/>
          </a:bodyPr>
          <a:lstStyle/>
          <a:p>
            <a:pPr algn="ctr"/>
            <a:r>
              <a:rPr lang="es-MX" sz="4800" b="1" cap="none"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Visita a la Fes Iztacala</a:t>
            </a:r>
            <a:endParaRPr lang="es-MX" sz="4800" b="1" cap="none"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transition>
    <p:checke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lstStyle/>
          <a:p>
            <a:pPr algn="just"/>
            <a:r>
              <a:rPr lang="es-MX" dirty="0" smtClean="0">
                <a:latin typeface="Times New Roman" pitchFamily="18" charset="0"/>
                <a:cs typeface="Times New Roman" pitchFamily="18" charset="0"/>
              </a:rPr>
              <a:t>Una vez colocados los guantes, sigue la esterilización del paciente con </a:t>
            </a:r>
            <a:r>
              <a:rPr lang="es-MX" dirty="0" err="1" smtClean="0">
                <a:latin typeface="Times New Roman" pitchFamily="18" charset="0"/>
                <a:cs typeface="Times New Roman" pitchFamily="18" charset="0"/>
              </a:rPr>
              <a:t>isodine</a:t>
            </a:r>
            <a:r>
              <a:rPr lang="es-MX" dirty="0" smtClean="0">
                <a:latin typeface="Times New Roman" pitchFamily="18" charset="0"/>
                <a:cs typeface="Times New Roman" pitchFamily="18" charset="0"/>
              </a:rPr>
              <a:t>.</a:t>
            </a:r>
          </a:p>
          <a:p>
            <a:pPr algn="just"/>
            <a:r>
              <a:rPr lang="es-MX" dirty="0" smtClean="0">
                <a:latin typeface="Times New Roman" pitchFamily="18" charset="0"/>
                <a:cs typeface="Times New Roman" pitchFamily="18" charset="0"/>
              </a:rPr>
              <a:t>Después de esto, sigue colocar los campos al paciente, comenzamos poniendo el campo *, después el campo cefálico, el campo para los pies, los campos laterales y finalmente se coloca la hendida.</a:t>
            </a:r>
          </a:p>
          <a:p>
            <a:pPr algn="just"/>
            <a:r>
              <a:rPr lang="es-MX" dirty="0" smtClean="0">
                <a:latin typeface="Times New Roman" pitchFamily="18" charset="0"/>
                <a:cs typeface="Times New Roman" pitchFamily="18" charset="0"/>
              </a:rPr>
              <a:t>Después de la operación se retiran los campos con un solo movimiento y nos quitamos primero los guantes y después la bata quirúrgica. </a:t>
            </a:r>
            <a:endParaRPr lang="es-MX" dirty="0">
              <a:latin typeface="Times New Roman" pitchFamily="18" charset="0"/>
              <a:cs typeface="Times New Roman" pitchFamily="18" charset="0"/>
            </a:endParaRPr>
          </a:p>
        </p:txBody>
      </p:sp>
      <p:sp>
        <p:nvSpPr>
          <p:cNvPr id="4" name="1 Título"/>
          <p:cNvSpPr>
            <a:spLocks noGrp="1"/>
          </p:cNvSpPr>
          <p:nvPr>
            <p:ph type="title"/>
          </p:nvPr>
        </p:nvSpPr>
        <p:spPr/>
        <p:txBody>
          <a:bodyPr>
            <a:normAutofit/>
          </a:bodyPr>
          <a:lstStyle/>
          <a:p>
            <a:pPr algn="ctr"/>
            <a:r>
              <a:rPr lang="es-MX" sz="4800" b="1" cap="none"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Visita a la Fes Iztacala</a:t>
            </a:r>
            <a:endParaRPr lang="es-MX" sz="4800" b="1" cap="none"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transition>
    <p:checke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sz="4800" b="1" cap="none"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Visita a la Cruz Roja</a:t>
            </a:r>
            <a:endParaRPr lang="es-MX" sz="4800" b="1" cap="none"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2 Marcador de contenido"/>
          <p:cNvSpPr>
            <a:spLocks noGrp="1"/>
          </p:cNvSpPr>
          <p:nvPr>
            <p:ph sz="quarter" idx="1"/>
          </p:nvPr>
        </p:nvSpPr>
        <p:spPr>
          <a:xfrm>
            <a:off x="457200" y="1600200"/>
            <a:ext cx="7643192" cy="4873752"/>
          </a:xfrm>
        </p:spPr>
        <p:txBody>
          <a:bodyPr/>
          <a:lstStyle/>
          <a:p>
            <a:r>
              <a:rPr lang="es-MX" b="1" dirty="0" smtClean="0">
                <a:latin typeface="Times New Roman" pitchFamily="18" charset="0"/>
                <a:cs typeface="Times New Roman" pitchFamily="18" charset="0"/>
              </a:rPr>
              <a:t>Fecha de visita</a:t>
            </a:r>
            <a:r>
              <a:rPr lang="es-MX" dirty="0" smtClean="0">
                <a:latin typeface="Times New Roman" pitchFamily="18" charset="0"/>
                <a:cs typeface="Times New Roman" pitchFamily="18" charset="0"/>
              </a:rPr>
              <a:t>: 22 de noviembre del 2014</a:t>
            </a:r>
          </a:p>
          <a:p>
            <a:pPr algn="just"/>
            <a:r>
              <a:rPr lang="es-MX" dirty="0" smtClean="0">
                <a:latin typeface="Times New Roman" pitchFamily="18" charset="0"/>
                <a:cs typeface="Times New Roman" pitchFamily="18" charset="0"/>
              </a:rPr>
              <a:t>La Cruz Roja Mexicana es una institución que presta servicios de auxilio a la población. En la visita a la Cruz Roja en Polanco vimos cómo estaba formada esa institución y lo servicios que brindan a la población. </a:t>
            </a:r>
          </a:p>
          <a:p>
            <a:pPr algn="just"/>
            <a:r>
              <a:rPr lang="es-MX" dirty="0" smtClean="0">
                <a:latin typeface="Times New Roman" pitchFamily="18" charset="0"/>
                <a:cs typeface="Times New Roman" pitchFamily="18" charset="0"/>
              </a:rPr>
              <a:t>Nos enseñaron cómo debe ser el empaquetamiento de una persona herida.  Hay un equipo especial para el empaquetamiento, éste siempre se debe de llevar a donde se vaya a brindar la atención, una vez que se llega a la escena del accidente, se desarma con cierto orden y se procede a empaquetar a la persona que requiera ser trasladada.</a:t>
            </a:r>
            <a:endParaRPr lang="es-MX" dirty="0">
              <a:latin typeface="Times New Roman" pitchFamily="18" charset="0"/>
              <a:cs typeface="Times New Roman" pitchFamily="18" charset="0"/>
            </a:endParaRPr>
          </a:p>
        </p:txBody>
      </p:sp>
    </p:spTree>
  </p:cSld>
  <p:clrMapOvr>
    <a:masterClrMapping/>
  </p:clrMapOvr>
  <p:transition>
    <p:checke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sz="4800" b="1" cap="none"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Visita a la Cruz Roja</a:t>
            </a:r>
            <a:endParaRPr lang="es-MX" sz="4800" b="1" cap="none"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2 Marcador de contenido"/>
          <p:cNvSpPr>
            <a:spLocks noGrp="1"/>
          </p:cNvSpPr>
          <p:nvPr>
            <p:ph sz="quarter" idx="1"/>
          </p:nvPr>
        </p:nvSpPr>
        <p:spPr>
          <a:xfrm>
            <a:off x="251520" y="1600200"/>
            <a:ext cx="7920880" cy="4873752"/>
          </a:xfrm>
        </p:spPr>
        <p:txBody>
          <a:bodyPr>
            <a:normAutofit lnSpcReduction="10000"/>
          </a:bodyPr>
          <a:lstStyle/>
          <a:p>
            <a:pPr algn="just"/>
            <a:r>
              <a:rPr lang="es-MX" dirty="0" smtClean="0">
                <a:latin typeface="Times New Roman" pitchFamily="18" charset="0"/>
                <a:cs typeface="Times New Roman" pitchFamily="18" charset="0"/>
              </a:rPr>
              <a:t>El empaquetamiento se debe realizar entre varias personas, teniendo siempre a un líder que se va a colocar a la cabeza del herido. Siguiendo siempre las órdenes del líder se ( que estará siempre sosteniendo la cabeza del herido para evitar lesiones), se empieza por poner al herido en la camilla, girándolo lentamente y colocando la camilla debajo del paciente. Después de esto, se coloca la araña que es un artefacto  para sostener a la persona herida comenzando por la tensión de la araña, después colocarla en tórax, abdomen y finalmente en los pies. Después se colocan las almohadillas de la cabeza sosteniendo ésa firmemente.</a:t>
            </a:r>
          </a:p>
          <a:p>
            <a:pPr algn="just"/>
            <a:r>
              <a:rPr lang="es-MX" dirty="0" smtClean="0">
                <a:latin typeface="Times New Roman" pitchFamily="18" charset="0"/>
                <a:cs typeface="Times New Roman" pitchFamily="18" charset="0"/>
              </a:rPr>
              <a:t>Finalmente, guiados por el líder se carga la camilla y se lleva al herido a la ambulancia.</a:t>
            </a:r>
          </a:p>
          <a:p>
            <a:pPr algn="just"/>
            <a:endParaRPr lang="es-MX" dirty="0">
              <a:latin typeface="Times New Roman" pitchFamily="18" charset="0"/>
              <a:cs typeface="Times New Roman" pitchFamily="18" charset="0"/>
            </a:endParaRPr>
          </a:p>
        </p:txBody>
      </p:sp>
    </p:spTree>
  </p:cSld>
  <p:clrMapOvr>
    <a:masterClrMapping/>
  </p:clrMapOvr>
  <p:transition>
    <p:checke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sz="4800" b="1" cap="none"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Visita a la Cruz Roja</a:t>
            </a:r>
            <a:endParaRPr lang="es-MX" sz="4800" b="1" cap="none"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2 Marcador de contenido"/>
          <p:cNvSpPr>
            <a:spLocks noGrp="1"/>
          </p:cNvSpPr>
          <p:nvPr>
            <p:ph sz="quarter" idx="1"/>
          </p:nvPr>
        </p:nvSpPr>
        <p:spPr>
          <a:xfrm>
            <a:off x="457200" y="1723600"/>
            <a:ext cx="7467600" cy="4873752"/>
          </a:xfrm>
        </p:spPr>
        <p:txBody>
          <a:bodyPr/>
          <a:lstStyle/>
          <a:p>
            <a:pPr algn="just"/>
            <a:r>
              <a:rPr lang="es-MX" dirty="0" smtClean="0"/>
              <a:t>Esta visita a la Cruz Roja sirvió mucho para el aprendizaje del empaquetamiento de personas heridas, ya que al ponerlo en práctica reforzamos los conocimientos ya adquiridos anteriormente.</a:t>
            </a:r>
          </a:p>
          <a:p>
            <a:pPr algn="just"/>
            <a:endParaRPr lang="es-MX" dirty="0" smtClean="0"/>
          </a:p>
          <a:p>
            <a:pPr algn="just"/>
            <a:r>
              <a:rPr lang="es-MX" dirty="0" smtClean="0"/>
              <a:t>Fue una visita muy completa de la cual pudimos aprender el papel que tiene la Cruz Roja y todas las funciones que desempeña para ayudar a la población.</a:t>
            </a:r>
            <a:endParaRPr lang="es-MX" dirty="0"/>
          </a:p>
        </p:txBody>
      </p:sp>
    </p:spTree>
  </p:cSld>
  <p:clrMapOvr>
    <a:masterClrMapping/>
  </p:clrMapOvr>
  <p:transition>
    <p:checke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90" name="Picture 6" descr="https://fbcdn-sphotos-c-a.akamaihd.net/hphotos-ak-xfp1/v/t1.0-9/10176076_635317183244743_4613094132526969077_n.jpg?oh=80d668e5b556ec77645555e6e7af3fce&amp;oe=555B589E&amp;__gda__=1431967511_0cdecad2f5dfe2547f3f89ba7682684b"/>
          <p:cNvPicPr>
            <a:picLocks noChangeAspect="1" noChangeArrowheads="1"/>
          </p:cNvPicPr>
          <p:nvPr/>
        </p:nvPicPr>
        <p:blipFill>
          <a:blip r:embed="rId2" cstate="print"/>
          <a:srcRect b="18925"/>
          <a:stretch>
            <a:fillRect/>
          </a:stretch>
        </p:blipFill>
        <p:spPr bwMode="auto">
          <a:xfrm>
            <a:off x="0" y="0"/>
            <a:ext cx="9144000" cy="6858000"/>
          </a:xfrm>
          <a:prstGeom prst="rect">
            <a:avLst/>
          </a:prstGeom>
          <a:noFill/>
          <a:effectLst>
            <a:softEdge rad="127000"/>
          </a:effectLst>
        </p:spPr>
      </p:pic>
    </p:spTree>
  </p:cSld>
  <p:clrMapOvr>
    <a:masterClrMapping/>
  </p:clrMapOvr>
  <p:transition>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https://fbcdn-sphotos-a-a.akamaihd.net/hphotos-ak-xpf1/v/t1.0-9/1798482_635316899911438_8813210081229311442_n.jpg?oh=713b2a2991639f0f764ba2586617f906&amp;oe=556309A7&amp;__gda__=1430983526_3678070cebcbfcdc2371b04a23214274"/>
          <p:cNvPicPr>
            <a:picLocks noChangeAspect="1" noChangeArrowheads="1"/>
          </p:cNvPicPr>
          <p:nvPr/>
        </p:nvPicPr>
        <p:blipFill>
          <a:blip r:embed="rId2" cstate="print"/>
          <a:srcRect/>
          <a:stretch>
            <a:fillRect/>
          </a:stretch>
        </p:blipFill>
        <p:spPr bwMode="auto">
          <a:xfrm>
            <a:off x="0" y="27384"/>
            <a:ext cx="9144000" cy="6858000"/>
          </a:xfrm>
          <a:prstGeom prst="rect">
            <a:avLst/>
          </a:prstGeom>
          <a:noFill/>
          <a:effectLst>
            <a:softEdge rad="127000"/>
          </a:effectLst>
        </p:spPr>
      </p:pic>
    </p:spTree>
  </p:cSld>
  <p:clrMapOvr>
    <a:masterClrMapping/>
  </p:clrMapOvr>
  <p:transition>
    <p:checke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scontent-a-sjc.xx.fbcdn.net/hphotos-xfp1/v/t1.0-9/10391440_635315793244882_2007165140498805251_n.jpg?oh=1d26c4e85bd1bde000720843b1dd827f&amp;oe=556529F2"/>
          <p:cNvPicPr>
            <a:picLocks noChangeAspect="1" noChangeArrowheads="1"/>
          </p:cNvPicPr>
          <p:nvPr/>
        </p:nvPicPr>
        <p:blipFill>
          <a:blip r:embed="rId2" cstate="print"/>
          <a:srcRect/>
          <a:stretch>
            <a:fillRect/>
          </a:stretch>
        </p:blipFill>
        <p:spPr bwMode="auto">
          <a:xfrm>
            <a:off x="0" y="0"/>
            <a:ext cx="9144000" cy="6858000"/>
          </a:xfrm>
          <a:prstGeom prst="rect">
            <a:avLst/>
          </a:prstGeom>
          <a:noFill/>
          <a:effectLst>
            <a:softEdge rad="127000"/>
          </a:effectLst>
        </p:spPr>
      </p:pic>
    </p:spTree>
  </p:cSld>
  <p:clrMapOvr>
    <a:masterClrMapping/>
  </p:clrMapOvr>
  <p:transition>
    <p:checke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7467600" cy="1143000"/>
          </a:xfrm>
        </p:spPr>
        <p:txBody>
          <a:bodyPr>
            <a:normAutofit/>
          </a:bodyPr>
          <a:lstStyle/>
          <a:p>
            <a:pPr algn="ctr"/>
            <a:r>
              <a:rPr lang="es-MX" sz="4800" b="1" cap="none"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Visita a la Fes Iztacala</a:t>
            </a:r>
            <a:endParaRPr lang="es-MX" sz="4800" b="1" cap="none"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2 Marcador de contenido"/>
          <p:cNvSpPr>
            <a:spLocks noGrp="1"/>
          </p:cNvSpPr>
          <p:nvPr>
            <p:ph sz="quarter" idx="1"/>
          </p:nvPr>
        </p:nvSpPr>
        <p:spPr>
          <a:xfrm>
            <a:off x="251520" y="1340768"/>
            <a:ext cx="7848872" cy="5517232"/>
          </a:xfrm>
        </p:spPr>
        <p:txBody>
          <a:bodyPr>
            <a:normAutofit lnSpcReduction="10000"/>
          </a:bodyPr>
          <a:lstStyle/>
          <a:p>
            <a:pPr algn="just"/>
            <a:r>
              <a:rPr lang="es-MX" b="1" dirty="0" smtClean="0">
                <a:latin typeface="Times New Roman" pitchFamily="18" charset="0"/>
                <a:cs typeface="Times New Roman" pitchFamily="18" charset="0"/>
              </a:rPr>
              <a:t>Fecha de visita:  </a:t>
            </a:r>
            <a:r>
              <a:rPr lang="es-MX" dirty="0" smtClean="0">
                <a:latin typeface="Times New Roman" pitchFamily="18" charset="0"/>
                <a:cs typeface="Times New Roman" pitchFamily="18" charset="0"/>
              </a:rPr>
              <a:t>21 de enero de l 2015</a:t>
            </a:r>
            <a:endParaRPr lang="es-MX" b="1" dirty="0" smtClean="0">
              <a:latin typeface="Times New Roman" pitchFamily="18" charset="0"/>
              <a:cs typeface="Times New Roman" pitchFamily="18" charset="0"/>
            </a:endParaRPr>
          </a:p>
          <a:p>
            <a:pPr algn="just"/>
            <a:r>
              <a:rPr lang="es-MX" dirty="0" smtClean="0">
                <a:latin typeface="Times New Roman" pitchFamily="18" charset="0"/>
                <a:cs typeface="Times New Roman" pitchFamily="18" charset="0"/>
              </a:rPr>
              <a:t>En la visita a la es Iztacala aprendimos cómo hay que moverse dentro de un quirófano.</a:t>
            </a:r>
          </a:p>
          <a:p>
            <a:pPr algn="just"/>
            <a:r>
              <a:rPr lang="es-MX" dirty="0" smtClean="0">
                <a:latin typeface="Times New Roman" pitchFamily="18" charset="0"/>
                <a:cs typeface="Times New Roman" pitchFamily="18" charset="0"/>
              </a:rPr>
              <a:t>Un quirófano se divide en varias zonas, la primera es la zona negra que es pasillo y los vestidores; la siguiente zona es la gris donde esta el área de lavado quirúrgico para el personal, es muy importante el lavado de manos para poder ingresar a la siguiente zona, el lavado de manos es todo un proceso, consta de tres tiempos: en el primer tiempo comenzamos tallando la mano izquierda, con un cepillo quirúrgico que tenga jabón quirúrgico, las uñas barriendo de arriba hacia abajo, después de las uñas siguen los espacios interdigitales, después la palma de la mano, siguiendo con el dorso de la mano hasta el brazo por encima del codo (5 cm aprox.), pasamos el cepillo a la otra mano y hacemos el mismo procedimiento ahora con la mano derecha.</a:t>
            </a:r>
          </a:p>
        </p:txBody>
      </p:sp>
    </p:spTree>
  </p:cSld>
  <p:clrMapOvr>
    <a:masterClrMapping/>
  </p:clrMapOvr>
  <p:transition>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323528" y="1411560"/>
            <a:ext cx="7776864" cy="5257800"/>
          </a:xfrm>
        </p:spPr>
        <p:txBody>
          <a:bodyPr>
            <a:normAutofit lnSpcReduction="10000"/>
          </a:bodyPr>
          <a:lstStyle/>
          <a:p>
            <a:pPr algn="just"/>
            <a:r>
              <a:rPr lang="es-MX" dirty="0" smtClean="0">
                <a:latin typeface="Times New Roman" pitchFamily="18" charset="0"/>
                <a:cs typeface="Times New Roman" pitchFamily="18" charset="0"/>
              </a:rPr>
              <a:t>Una vez terminada la mano derecha, pasamos el cepillo a la otra mano y enjuagamos la brazo izquierdo y comenzamos el segundo tiempo que es lo mismo que el primero, sólo que ahora en vez de ir 5 cm arriba del codo, serán 5 cm debajo de éste. Cambiamos el cepillo de mano, enjuagamos el brazo derecho y lo tallamos de igual manera que el izquierdo; una vez terminado ese brazo cambiamos el cepillo de mano, enjuagamos el brazo izquierdo y comenzamos con el tercer tiempo, que consiste en los mismo, sólo que ahora sólo vamos a tallar hasta la muñeca, una vez terminadas las  dos manos las enjuagamos  y nos dirigimos sin bajar los brazos por debajo del ombligo ni subirlos pon encima de hombro a la tercera zona (zona blanca), que es donde se llevan a cabo las intervenciones quirúrgicas.</a:t>
            </a:r>
            <a:endParaRPr lang="es-MX" dirty="0">
              <a:latin typeface="Times New Roman" pitchFamily="18" charset="0"/>
              <a:cs typeface="Times New Roman" pitchFamily="18" charset="0"/>
            </a:endParaRPr>
          </a:p>
        </p:txBody>
      </p:sp>
      <p:sp>
        <p:nvSpPr>
          <p:cNvPr id="4" name="1 Título"/>
          <p:cNvSpPr>
            <a:spLocks noGrp="1"/>
          </p:cNvSpPr>
          <p:nvPr>
            <p:ph type="title"/>
          </p:nvPr>
        </p:nvSpPr>
        <p:spPr>
          <a:xfrm>
            <a:off x="457200" y="116632"/>
            <a:ext cx="7467600" cy="1143000"/>
          </a:xfrm>
        </p:spPr>
        <p:txBody>
          <a:bodyPr>
            <a:normAutofit/>
          </a:bodyPr>
          <a:lstStyle/>
          <a:p>
            <a:pPr algn="ctr"/>
            <a:r>
              <a:rPr lang="es-MX" sz="4800" b="1" cap="none"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Visita a la Fes Iztacala</a:t>
            </a:r>
            <a:endParaRPr lang="es-MX" sz="4800" b="1" cap="none"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transition>
    <p:checke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511</TotalTime>
  <Words>897</Words>
  <Application>Microsoft Office PowerPoint</Application>
  <PresentationFormat>Presentación en pantalla (4:3)</PresentationFormat>
  <Paragraphs>28</Paragraphs>
  <Slides>11</Slides>
  <Notes>1</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Mirador</vt:lpstr>
      <vt:lpstr>REPORTE DE VISITAS</vt:lpstr>
      <vt:lpstr>Visita a la Cruz Roja</vt:lpstr>
      <vt:lpstr>Visita a la Cruz Roja</vt:lpstr>
      <vt:lpstr>Visita a la Cruz Roja</vt:lpstr>
      <vt:lpstr>Presentación de PowerPoint</vt:lpstr>
      <vt:lpstr>Presentación de PowerPoint</vt:lpstr>
      <vt:lpstr>Presentación de PowerPoint</vt:lpstr>
      <vt:lpstr>Visita a la Fes Iztacala</vt:lpstr>
      <vt:lpstr>Visita a la Fes Iztacala</vt:lpstr>
      <vt:lpstr>Visita a la Fes Iztacala</vt:lpstr>
      <vt:lpstr>Visita a la Fes Iztacala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Mini</dc:creator>
  <cp:lastModifiedBy>ActiveCool</cp:lastModifiedBy>
  <cp:revision>25</cp:revision>
  <dcterms:created xsi:type="dcterms:W3CDTF">2015-02-02T17:16:21Z</dcterms:created>
  <dcterms:modified xsi:type="dcterms:W3CDTF">2015-02-03T04:43:58Z</dcterms:modified>
</cp:coreProperties>
</file>